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06815C3-F8C6-47F5-9267-F0F0223BC840}" type="datetimeFigureOut">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3369134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06815C3-F8C6-47F5-9267-F0F0223BC840}" type="datetimeFigureOut">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376175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06815C3-F8C6-47F5-9267-F0F0223BC840}" type="datetimeFigureOut">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248301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06815C3-F8C6-47F5-9267-F0F0223BC840}" type="datetimeFigureOut">
              <a:rPr lang="ru-RU" smtClean="0"/>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286191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06815C3-F8C6-47F5-9267-F0F0223BC840}" type="datetimeFigureOut">
              <a:rPr lang="ru-RU" smtClean="0"/>
              <a:t>17.02.2021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3981920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06815C3-F8C6-47F5-9267-F0F0223BC840}" type="datetimeFigureOut">
              <a:rPr lang="ru-RU" smtClean="0"/>
              <a:t>17.02.2021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2320129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06815C3-F8C6-47F5-9267-F0F0223BC840}" type="datetimeFigureOut">
              <a:rPr lang="ru-RU" smtClean="0"/>
              <a:t>17.02.2021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3321294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06815C3-F8C6-47F5-9267-F0F0223BC840}" type="datetimeFigureOut">
              <a:rPr lang="ru-RU" smtClean="0"/>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2270116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06815C3-F8C6-47F5-9267-F0F0223BC840}" type="datetimeFigureOut">
              <a:rPr lang="ru-RU" smtClean="0"/>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3411104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06815C3-F8C6-47F5-9267-F0F0223BC840}" type="datetimeFigureOut">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504505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06815C3-F8C6-47F5-9267-F0F0223BC840}" type="datetimeFigureOut">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85C96C0-966B-4CF1-886A-D0553D807BF6}" type="slidenum">
              <a:rPr lang="ru-RU" smtClean="0"/>
              <a:t>‹#›</a:t>
            </a:fld>
            <a:endParaRPr lang="ru-RU"/>
          </a:p>
        </p:txBody>
      </p:sp>
    </p:spTree>
    <p:extLst>
      <p:ext uri="{BB962C8B-B14F-4D97-AF65-F5344CB8AC3E}">
        <p14:creationId xmlns:p14="http://schemas.microsoft.com/office/powerpoint/2010/main" val="115634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6815C3-F8C6-47F5-9267-F0F0223BC840}" type="datetimeFigureOut">
              <a:rPr lang="ru-RU" smtClean="0"/>
              <a:t>17.02.2021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5C96C0-966B-4CF1-886A-D0553D807BF6}" type="slidenum">
              <a:rPr lang="ru-RU" smtClean="0"/>
              <a:t>‹#›</a:t>
            </a:fld>
            <a:endParaRPr lang="ru-RU"/>
          </a:p>
        </p:txBody>
      </p:sp>
    </p:spTree>
    <p:extLst>
      <p:ext uri="{BB962C8B-B14F-4D97-AF65-F5344CB8AC3E}">
        <p14:creationId xmlns:p14="http://schemas.microsoft.com/office/powerpoint/2010/main" val="226717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2"/>
            <a:ext cx="9144000" cy="4390931"/>
          </a:xfrm>
        </p:spPr>
        <p:txBody>
          <a:bodyPr>
            <a:normAutofit/>
          </a:bodyPr>
          <a:lstStyle/>
          <a:p>
            <a:pPr lvl="0"/>
            <a:r>
              <a:rPr lang="ru-RU" b="1">
                <a:latin typeface="Courier New" panose="02070309020205020404" pitchFamily="49" charset="0"/>
                <a:cs typeface="Courier New" panose="02070309020205020404" pitchFamily="49" charset="0"/>
              </a:rPr>
              <a:t>Систематизация сведений о земле.</a:t>
            </a:r>
            <a:r>
              <a:rPr lang="ru-RU">
                <a:latin typeface="Courier New" panose="02070309020205020404" pitchFamily="49" charset="0"/>
                <a:cs typeface="Courier New" panose="02070309020205020404" pitchFamily="49" charset="0"/>
              </a:rPr>
              <a:t/>
            </a:r>
            <a:br>
              <a:rPr lang="ru-RU">
                <a:latin typeface="Courier New" panose="02070309020205020404" pitchFamily="49" charset="0"/>
                <a:cs typeface="Courier New" panose="02070309020205020404" pitchFamily="49" charset="0"/>
              </a:rPr>
            </a:br>
            <a:r>
              <a:rPr lang="ru-RU" b="1">
                <a:latin typeface="Courier New" panose="02070309020205020404" pitchFamily="49" charset="0"/>
                <a:cs typeface="Courier New" panose="02070309020205020404" pitchFamily="49" charset="0"/>
              </a:rPr>
              <a:t>Требования к системе земельного кадастра.</a:t>
            </a:r>
            <a:endParaRPr lang="ru-RU">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495289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726142"/>
            <a:ext cx="10582836" cy="5244352"/>
          </a:xfrm>
        </p:spPr>
        <p:txBody>
          <a:bodyPr>
            <a:noAutofit/>
          </a:bodyPr>
          <a:lstStyle/>
          <a:p>
            <a:pPr algn="just"/>
            <a:r>
              <a:rPr lang="ru-RU" sz="3200">
                <a:latin typeface="Bookman Old Style" panose="02050604050505020204" pitchFamily="18" charset="0"/>
                <a:cs typeface="Courier New" panose="02070309020205020404" pitchFamily="49" charset="0"/>
              </a:rPr>
              <a:t>Земельный кадастр представляет собой систематизированный свод сведений о земле, составляемый периодически или путем непрерывных наблюдений за состоянием или изменением земельно-кадастрового объекта. Это характеризует земельный кадастр как комплекс организационно-хозяйственных, экономических, социальных, технических и юридических мероприятий, направленных на обработку и получение достоверных сведений о земле и землепользованиях. </a:t>
            </a:r>
            <a:r>
              <a:rPr lang="ru-RU" sz="3200">
                <a:latin typeface="Bookman Old Style" panose="02050604050505020204" pitchFamily="18" charset="0"/>
              </a:rPr>
              <a:t/>
            </a:r>
            <a:br>
              <a:rPr lang="ru-RU" sz="3200">
                <a:latin typeface="Bookman Old Style" panose="02050604050505020204" pitchFamily="18" charset="0"/>
              </a:rPr>
            </a:b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641083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425388"/>
            <a:ext cx="10582836" cy="3254188"/>
          </a:xfrm>
        </p:spPr>
        <p:txBody>
          <a:bodyPr>
            <a:noAutofit/>
          </a:bodyPr>
          <a:lstStyle/>
          <a:p>
            <a:pPr algn="just"/>
            <a:r>
              <a:rPr lang="ru-RU" sz="3200">
                <a:latin typeface="Bookman Old Style" panose="02050604050505020204" pitchFamily="18" charset="0"/>
              </a:rPr>
              <a:t>Сбор и систематизация сведений о земле осуществляется по единой методике и определенной системе, в полной мере и на достаточном уровне обеспечивая характеристику земельного фонда по следующим направлениям.</a:t>
            </a:r>
            <a:r>
              <a:rPr lang="ru-RU"/>
              <a:t/>
            </a:r>
            <a:br>
              <a:rPr lang="ru-RU"/>
            </a:b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3781982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89965" y="295834"/>
            <a:ext cx="11456894" cy="5607423"/>
          </a:xfrm>
        </p:spPr>
        <p:txBody>
          <a:bodyPr>
            <a:noAutofit/>
          </a:bodyPr>
          <a:lstStyle/>
          <a:p>
            <a:pPr algn="just"/>
            <a:r>
              <a:rPr lang="ru-RU" sz="2700" u="sng">
                <a:latin typeface="Bookman Old Style" panose="02050604050505020204" pitchFamily="18" charset="0"/>
              </a:rPr>
              <a:t>1 Учет природного положения</a:t>
            </a:r>
            <a:r>
              <a:rPr lang="ru-RU" sz="2700">
                <a:latin typeface="Bookman Old Style" panose="02050604050505020204" pitchFamily="18" charset="0"/>
              </a:rPr>
              <a:t>. Каждое земельное угодье, земельный участок, массив, территория, землепользование характеризуется климатическими условиями, почвами, рельефом, растительным покровом, биоклиматическим потенциалом местности. Каждый из этих факторов существенно оказывает влияние на состояние окружающей среды, рост и развитие растений, на величину и качество сельскохозяйственной продукции, на размещение объектов строительства, на режим использования и охраны земель. От того, насколько полно, правильно и обоснованно произведен сбор сведений о природном положении земельных территорий, зависит, насколько достоверны и объективны данные земельного кадастра, насколько пригодны они для оценки сельскохозяйственных земель, градостроительной ценности городских территорий. </a:t>
            </a: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2213265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43754" y="753035"/>
            <a:ext cx="11456894" cy="3576916"/>
          </a:xfrm>
        </p:spPr>
        <p:txBody>
          <a:bodyPr>
            <a:noAutofit/>
          </a:bodyPr>
          <a:lstStyle/>
          <a:p>
            <a:pPr algn="just"/>
            <a:r>
              <a:rPr lang="ru-RU" sz="2800" u="sng">
                <a:latin typeface="Bookman Old Style" panose="02050604050505020204" pitchFamily="18" charset="0"/>
              </a:rPr>
              <a:t>2 Хозяйственное состояние земель</a:t>
            </a:r>
            <a:r>
              <a:rPr lang="ru-RU" sz="2800">
                <a:latin typeface="Bookman Old Style" panose="02050604050505020204" pitchFamily="18" charset="0"/>
              </a:rPr>
              <a:t>. Установление организационно-территориального положения земель, которое включает местоположение земельных угодий, участков, массивов и землепользований в целом относительно различных сфер деятельности и экологически устойчивых ландшафтных территорий. По этим параметрам производится сбор и изучение сведений о хозяйственном положении земель</a:t>
            </a:r>
            <a:r>
              <a:rPr lang="ru-RU" sz="2800" smtClean="0">
                <a:latin typeface="Bookman Old Style" panose="02050604050505020204" pitchFamily="18" charset="0"/>
              </a:rPr>
              <a:t>.</a:t>
            </a: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294592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1" y="564775"/>
            <a:ext cx="11456894" cy="5311589"/>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Определяются виды и формы хозяйственного использования земельного фонда в зависимости от: </a:t>
            </a:r>
            <a:br>
              <a:rPr lang="ru-RU" sz="2800">
                <a:latin typeface="Bookman Old Style" panose="02050604050505020204" pitchFamily="18" charset="0"/>
              </a:rPr>
            </a:br>
            <a:r>
              <a:rPr lang="ru-RU" sz="2800">
                <a:latin typeface="Bookman Old Style" panose="02050604050505020204" pitchFamily="18" charset="0"/>
              </a:rPr>
              <a:t>- распределения земель по видам и формам собственности и по субъектам права на нее;</a:t>
            </a:r>
            <a:br>
              <a:rPr lang="ru-RU" sz="2800">
                <a:latin typeface="Bookman Old Style" panose="02050604050505020204" pitchFamily="18" charset="0"/>
              </a:rPr>
            </a:br>
            <a:r>
              <a:rPr lang="ru-RU" sz="2800">
                <a:latin typeface="Bookman Old Style" panose="02050604050505020204" pitchFamily="18" charset="0"/>
              </a:rPr>
              <a:t>- распределения земель по целевому назначению земель, или по категориям </a:t>
            </a:r>
            <a:r>
              <a:rPr lang="ru-RU" sz="2800" smtClean="0">
                <a:latin typeface="Bookman Old Style" panose="02050604050505020204" pitchFamily="18" charset="0"/>
              </a:rPr>
              <a:t>земель; </a:t>
            </a:r>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распределения земель по видам, подвидам и </a:t>
            </a:r>
            <a:r>
              <a:rPr lang="ru-RU" sz="2800" smtClean="0">
                <a:latin typeface="Bookman Old Style" panose="02050604050505020204" pitchFamily="18" charset="0"/>
              </a:rPr>
              <a:t>классам угодий;</a:t>
            </a:r>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изученности имеющихся сведений о качественной и экономической оценке земель, об оценке стоимости земельных участков, о состоянии налогообложения, арендной платы за землю и величине нормативной цены за землю.</a:t>
            </a:r>
            <a:r>
              <a:rPr lang="ru-RU"/>
              <a:t/>
            </a:r>
            <a:br>
              <a:rPr lang="ru-RU"/>
            </a:b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851641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7542" y="443751"/>
            <a:ext cx="11456894" cy="5311589"/>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800" u="sng">
                <a:latin typeface="Bookman Old Style" panose="02050604050505020204" pitchFamily="18" charset="0"/>
              </a:rPr>
              <a:t>3 Нормативно-правовое положение земель</a:t>
            </a:r>
            <a:r>
              <a:rPr lang="ru-RU" sz="2800">
                <a:latin typeface="Bookman Old Style" panose="02050604050505020204" pitchFamily="18" charset="0"/>
              </a:rPr>
              <a:t>. Обеспечивается Конституцией Республики Казахстан, Земельным и Гражданским кодексами Республики Казахстан и другими законодательными актами. Правовое положение отдельных земельных участков и землепользований в целом определяется правом на тот или иной земельный участок. Нормативное состояние земель определяется условиями, порядком использования и охраны земель, а также их предоставлением для различных хозяйственных нужд, то есть осуществляется сбор и изучение сведений о правовом характере </a:t>
            </a:r>
            <a:r>
              <a:rPr lang="ru-RU" sz="2800" smtClean="0">
                <a:latin typeface="Bookman Old Style" panose="02050604050505020204" pitchFamily="18" charset="0"/>
              </a:rPr>
              <a:t>объекта.</a:t>
            </a: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798462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7542" y="443751"/>
            <a:ext cx="11456894" cy="5311589"/>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800" u="sng">
                <a:latin typeface="Bookman Old Style" panose="02050604050505020204" pitchFamily="18" charset="0"/>
              </a:rPr>
              <a:t>4 Экологическое положение земельных </a:t>
            </a:r>
            <a:r>
              <a:rPr lang="ru-RU" sz="2800" u="sng" smtClean="0">
                <a:latin typeface="Bookman Old Style" panose="02050604050505020204" pitchFamily="18" charset="0"/>
              </a:rPr>
              <a:t>участков</a:t>
            </a:r>
            <a:r>
              <a:rPr lang="ru-RU" sz="2800" smtClean="0">
                <a:latin typeface="Bookman Old Style" panose="02050604050505020204" pitchFamily="18" charset="0"/>
              </a:rPr>
              <a:t> </a:t>
            </a:r>
            <a:r>
              <a:rPr lang="ru-RU" sz="2800">
                <a:latin typeface="Bookman Old Style" panose="02050604050505020204" pitchFamily="18" charset="0"/>
              </a:rPr>
              <a:t>характеризует состояние окружающей среды, степень ее загрязнения, источники экологически негативных процессов, то есть сбор, систематизация и обработка сведений о степени загрязнения воздуха, воды, почвы, растительности, подстилающих пород, характере такого загрязнения, мероприятиях по охране земель и окружающей среды от воздействия загрязняющих и отравляющих источников, степени экологической безопасности прилегающих агроландшафтов.</a:t>
            </a:r>
            <a:r>
              <a:rPr lang="ru-RU"/>
              <a:t/>
            </a:r>
            <a:br>
              <a:rPr lang="ru-RU"/>
            </a:b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3891997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7542" y="1035424"/>
            <a:ext cx="11456894" cy="3428999"/>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800" u="sng">
                <a:latin typeface="Bookman Old Style" panose="02050604050505020204" pitchFamily="18" charset="0"/>
              </a:rPr>
              <a:t>5  Энергетическое состояние земель на прилегающих агроландшафтах</a:t>
            </a:r>
            <a:r>
              <a:rPr lang="ru-RU" sz="2800">
                <a:latin typeface="Bookman Old Style" panose="02050604050505020204" pitchFamily="18" charset="0"/>
              </a:rPr>
              <a:t>. Характеризует степень насыщенности почв питательными веществами, упругость и устойчивость почвогрунтов, водно-физическое и агрохимическое состояние почвенного покрова и ряд других характеристик энергоемкости поверхности земельного участка.</a:t>
            </a:r>
            <a:r>
              <a:rPr lang="ru-RU"/>
              <a:t/>
            </a:r>
            <a:br>
              <a:rPr lang="ru-RU"/>
            </a:br>
            <a:endParaRPr lang="ru-RU" sz="32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2989332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33717" y="1371600"/>
            <a:ext cx="10555941" cy="2259105"/>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Все полученные сведения об объекте земельного кадастра являются основой количественной, качественной и экономической оценки земель, а также общей системы земельного кадастра</a:t>
            </a:r>
            <a:r>
              <a:rPr lang="ru-RU" sz="2800" smtClean="0">
                <a:latin typeface="Bookman Old Style" panose="02050604050505020204" pitchFamily="18" charset="0"/>
              </a:rPr>
              <a:t>.</a:t>
            </a:r>
            <a:endParaRPr lang="ru-RU" sz="28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470530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84094" y="309282"/>
            <a:ext cx="11443447" cy="6239435"/>
          </a:xfrm>
        </p:spPr>
        <p:txBody>
          <a:bodyPr>
            <a:noAutofit/>
          </a:bodyPr>
          <a:lstStyle/>
          <a:p>
            <a:pPr algn="just"/>
            <a:r>
              <a:rPr lang="ru-RU" sz="2800">
                <a:latin typeface="Bookman Old Style" panose="02050604050505020204" pitchFamily="18" charset="0"/>
              </a:rPr>
              <a:t/>
            </a:r>
            <a:br>
              <a:rPr lang="ru-RU" sz="2800">
                <a:latin typeface="Bookman Old Style" panose="02050604050505020204" pitchFamily="18" charset="0"/>
              </a:rPr>
            </a:br>
            <a:r>
              <a:rPr lang="ru-RU" sz="2800">
                <a:latin typeface="Bookman Old Style" panose="02050604050505020204" pitchFamily="18" charset="0"/>
              </a:rPr>
              <a:t/>
            </a:r>
            <a:br>
              <a:rPr lang="ru-RU" sz="2800">
                <a:latin typeface="Bookman Old Style" panose="02050604050505020204" pitchFamily="18" charset="0"/>
              </a:rPr>
            </a:br>
            <a:r>
              <a:rPr lang="ru-RU" sz="2500">
                <a:latin typeface="Bookman Old Style" panose="02050604050505020204" pitchFamily="18" charset="0"/>
              </a:rPr>
              <a:t>Система </a:t>
            </a:r>
            <a:r>
              <a:rPr lang="ru-RU" sz="2500" smtClean="0">
                <a:latin typeface="Bookman Old Style" panose="02050604050505020204" pitchFamily="18" charset="0"/>
              </a:rPr>
              <a:t>ЗК должна </a:t>
            </a:r>
            <a:r>
              <a:rPr lang="ru-RU" sz="2500">
                <a:latin typeface="Bookman Old Style" panose="02050604050505020204" pitchFamily="18" charset="0"/>
              </a:rPr>
              <a:t>соответствовать следующим требованиям:</a:t>
            </a:r>
            <a:br>
              <a:rPr lang="ru-RU" sz="2500">
                <a:latin typeface="Bookman Old Style" panose="02050604050505020204" pitchFamily="18" charset="0"/>
              </a:rPr>
            </a:br>
            <a:r>
              <a:rPr lang="ru-RU" sz="2500">
                <a:latin typeface="Bookman Old Style" panose="02050604050505020204" pitchFamily="18" charset="0"/>
              </a:rPr>
              <a:t>- ведение </a:t>
            </a:r>
            <a:r>
              <a:rPr lang="ru-RU" sz="2500" smtClean="0">
                <a:latin typeface="Bookman Old Style" panose="02050604050505020204" pitchFamily="18" charset="0"/>
              </a:rPr>
              <a:t>ЗК должно </a:t>
            </a:r>
            <a:r>
              <a:rPr lang="ru-RU" sz="2500">
                <a:latin typeface="Bookman Old Style" panose="02050604050505020204" pitchFamily="18" charset="0"/>
              </a:rPr>
              <a:t>осуществляться по единой методике;</a:t>
            </a:r>
            <a:br>
              <a:rPr lang="ru-RU" sz="2500">
                <a:latin typeface="Bookman Old Style" panose="02050604050505020204" pitchFamily="18" charset="0"/>
              </a:rPr>
            </a:br>
            <a:r>
              <a:rPr lang="ru-RU" sz="2500">
                <a:latin typeface="Bookman Old Style" panose="02050604050505020204" pitchFamily="18" charset="0"/>
              </a:rPr>
              <a:t>- ведение учета количества и качества земель целевого назначения должно осуществляться одновременно с классификацией земель по угодьям, категориям пригодности по их экологическим, технологическим и градостроительным свойствам;</a:t>
            </a:r>
            <a:br>
              <a:rPr lang="ru-RU" sz="2500">
                <a:latin typeface="Bookman Old Style" panose="02050604050505020204" pitchFamily="18" charset="0"/>
              </a:rPr>
            </a:br>
            <a:r>
              <a:rPr lang="ru-RU" sz="2500">
                <a:latin typeface="Bookman Old Style" panose="02050604050505020204" pitchFamily="18" charset="0"/>
              </a:rPr>
              <a:t>- оценка земель различного целевого назначения должна завершаться установлением для каждой категории земель конкретной системы натуральных, стоимостных и относительных показателей с целью обеспечения наиболее эффективного использования земель и установления платы за них;</a:t>
            </a:r>
            <a:br>
              <a:rPr lang="ru-RU" sz="2500">
                <a:latin typeface="Bookman Old Style" panose="02050604050505020204" pitchFamily="18" charset="0"/>
              </a:rPr>
            </a:br>
            <a:r>
              <a:rPr lang="ru-RU" sz="2500">
                <a:latin typeface="Bookman Old Style" panose="02050604050505020204" pitchFamily="18" charset="0"/>
              </a:rPr>
              <a:t>- обоснование и установление системы качественных показателей, связанных с охраной земель, целесообразно осуществлять на основе комплексного подхода к угодьям как к сложным природным образованиям с учетом их зональной и региональной особенности.</a:t>
            </a:r>
            <a:br>
              <a:rPr lang="ru-RU" sz="2500">
                <a:latin typeface="Bookman Old Style" panose="02050604050505020204" pitchFamily="18" charset="0"/>
              </a:rPr>
            </a:br>
            <a:endParaRPr lang="ru-RU" sz="250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210119098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241</Words>
  <Application>Microsoft Office PowerPoint</Application>
  <PresentationFormat>Широкоэкранный</PresentationFormat>
  <Paragraphs>11</Paragraphs>
  <Slides>11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Bookman Old Style</vt:lpstr>
      <vt:lpstr>Calibri</vt:lpstr>
      <vt:lpstr>Calibri Light</vt:lpstr>
      <vt:lpstr>Courier New</vt:lpstr>
      <vt:lpstr>Тема Office</vt:lpstr>
      <vt:lpstr>Систематизация сведений о земле. Требования к системе земельного кадастра.</vt:lpstr>
      <vt:lpstr>Земельный кадастр представляет собой систематизированный свод сведений о земле, составляемый периодически или путем непрерывных наблюдений за состоянием или изменением земельно-кадастрового объекта. Это характеризует земельный кадастр как комплекс организационно-хозяйственных, экономических, социальных, технических и юридических мероприятий, направленных на обработку и получение достоверных сведений о земле и землепользованиях.  </vt:lpstr>
      <vt:lpstr>Сбор и систематизация сведений о земле осуществляется по единой методике и определенной системе, в полной мере и на достаточном уровне обеспечивая характеристику земельного фонда по следующим направлениям. </vt:lpstr>
      <vt:lpstr>1 Учет природного положения. Каждое земельное угодье, земельный участок, массив, территория, землепользование характеризуется климатическими условиями, почвами, рельефом, растительным покровом, биоклиматическим потенциалом местности. Каждый из этих факторов существенно оказывает влияние на состояние окружающей среды, рост и развитие растений, на величину и качество сельскохозяйственной продукции, на размещение объектов строительства, на режим использования и охраны земель. От того, насколько полно, правильно и обоснованно произведен сбор сведений о природном положении земельных территорий, зависит, насколько достоверны и объективны данные земельного кадастра, насколько пригодны они для оценки сельскохозяйственных земель, градостроительной ценности городских территорий. </vt:lpstr>
      <vt:lpstr>2 Хозяйственное состояние земель. Установление организационно-территориального положения земель, которое включает местоположение земельных угодий, участков, массивов и землепользований в целом относительно различных сфер деятельности и экологически устойчивых ландшафтных территорий. По этим параметрам производится сбор и изучение сведений о хозяйственном положении земель.</vt:lpstr>
      <vt:lpstr>  Определяются виды и формы хозяйственного использования земельного фонда в зависимости от:  - распределения земель по видам и формам собственности и по субъектам права на нее; - распределения земель по целевому назначению земель, или по категориям земель;  - распределения земель по видам, подвидам и классам угодий; - изученности имеющихся сведений о качественной и экономической оценке земель, об оценке стоимости земельных участков, о состоянии налогообложения, арендной платы за землю и величине нормативной цены за землю. </vt:lpstr>
      <vt:lpstr>  3 Нормативно-правовое положение земель. Обеспечивается Конституцией Республики Казахстан, Земельным и Гражданским кодексами Республики Казахстан и другими законодательными актами. Правовое положение отдельных земельных участков и землепользований в целом определяется правом на тот или иной земельный участок. Нормативное состояние земель определяется условиями, порядком использования и охраны земель, а также их предоставлением для различных хозяйственных нужд, то есть осуществляется сбор и изучение сведений о правовом характере объекта.</vt:lpstr>
      <vt:lpstr>  4 Экологическое положение земельных участков характеризует состояние окружающей среды, степень ее загрязнения, источники экологически негативных процессов, то есть сбор, систематизация и обработка сведений о степени загрязнения воздуха, воды, почвы, растительности, подстилающих пород, характере такого загрязнения, мероприятиях по охране земель и окружающей среды от воздействия загрязняющих и отравляющих источников, степени экологической безопасности прилегающих агроландшафтов. </vt:lpstr>
      <vt:lpstr>  5  Энергетическое состояние земель на прилегающих агроландшафтах. Характеризует степень насыщенности почв питательными веществами, упругость и устойчивость почвогрунтов, водно-физическое и агрохимическое состояние почвенного покрова и ряд других характеристик энергоемкости поверхности земельного участка. </vt:lpstr>
      <vt:lpstr>  Все полученные сведения об объекте земельного кадастра являются основой количественной, качественной и экономической оценки земель, а также общей системы земельного кадастра.</vt:lpstr>
      <vt:lpstr>  Система ЗК должна соответствовать следующим требованиям: - ведение ЗК должно осуществляться по единой методике; - ведение учета количества и качества земель целевого назначения должно осуществляться одновременно с классификацией земель по угодьям, категориям пригодности по их экологическим, технологическим и градостроительным свойствам; - оценка земель различного целевого назначения должна завершаться установлением для каждой категории земель конкретной системы натуральных, стоимостных и относительных показателей с целью обеспечения наиболее эффективного использования земель и установления платы за них; - обоснование и установление системы качественных показателей, связанных с охраной земель, целесообразно осуществлять на основе комплексного подхода к угодьям как к сложным природным образованиям с учетом их зональной и региональной особенности. </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Систематизация сведений о земле. Требования к системе земельного кадастра.</dc:title>
  <dc:creator>RePack by Diakov</dc:creator>
  <cp:lastModifiedBy>RePack by Diakov</cp:lastModifiedBy>
  <cp:revision>10</cp:revision>
  <dcterms:created xsi:type="dcterms:W3CDTF">2021-02-15T05:31:47Z</dcterms:created>
  <dcterms:modified xsi:type="dcterms:W3CDTF">2021-02-17T07:41:28Z</dcterms:modified>
</cp:coreProperties>
</file>